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5" r:id="rId9"/>
    <p:sldId id="654" r:id="rId10"/>
    <p:sldId id="652" r:id="rId11"/>
    <p:sldId id="653" r:id="rId12"/>
    <p:sldId id="656" r:id="rId13"/>
    <p:sldId id="657" r:id="rId14"/>
    <p:sldId id="658" r:id="rId15"/>
    <p:sldId id="661" r:id="rId16"/>
    <p:sldId id="662" r:id="rId17"/>
    <p:sldId id="663" r:id="rId18"/>
    <p:sldId id="664" r:id="rId19"/>
    <p:sldId id="665" r:id="rId20"/>
    <p:sldId id="659" r:id="rId21"/>
    <p:sldId id="660" r:id="rId22"/>
    <p:sldId id="666" r:id="rId23"/>
    <p:sldId id="667" r:id="rId24"/>
    <p:sldId id="668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B52"/>
    <a:srgbClr val="FE4C54"/>
    <a:srgbClr val="CCCCCC"/>
    <a:srgbClr val="CC0000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4" autoAdjust="0"/>
    <p:restoredTop sz="64100" autoAdjust="0"/>
  </p:normalViewPr>
  <p:slideViewPr>
    <p:cSldViewPr>
      <p:cViewPr>
        <p:scale>
          <a:sx n="100" d="100"/>
          <a:sy n="100" d="100"/>
        </p:scale>
        <p:origin x="944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26,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Bayesian Optimization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Random Sampl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95539" y="976344"/>
            <a:ext cx="5008909" cy="2668681"/>
          </a:xfrm>
          <a:prstGeom prst="rect">
            <a:avLst/>
          </a:prstGeom>
        </p:spPr>
      </p:pic>
      <p:pic>
        <p:nvPicPr>
          <p:cNvPr id="6" name="Bayesian Optimizatio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5540" y="3784656"/>
            <a:ext cx="5008908" cy="2668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976344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Random Sampling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51520" y="3784656"/>
            <a:ext cx="329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Bayesian Optimization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883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7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 on 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6134" y="1270695"/>
            <a:ext cx="80648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The parameters we explore include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1) the </a:t>
            </a:r>
            <a:r>
              <a:rPr lang="en-US" altLang="ko-KR" sz="2000" b="1" dirty="0">
                <a:solidFill>
                  <a:srgbClr val="A50021"/>
                </a:solidFill>
              </a:rPr>
              <a:t>number of epochs</a:t>
            </a:r>
            <a:r>
              <a:rPr lang="en-US" altLang="ko-KR" sz="2000" dirty="0"/>
              <a:t> to run the model,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2) the </a:t>
            </a:r>
            <a:r>
              <a:rPr lang="en-US" altLang="ko-KR" sz="2000" b="1" dirty="0">
                <a:solidFill>
                  <a:srgbClr val="A50021"/>
                </a:solidFill>
              </a:rPr>
              <a:t>learning rate</a:t>
            </a:r>
            <a:r>
              <a:rPr lang="en-US" altLang="ko-KR" sz="2000" dirty="0"/>
              <a:t>,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3) four </a:t>
            </a:r>
            <a:r>
              <a:rPr lang="en-US" altLang="ko-KR" sz="2000" b="1" dirty="0">
                <a:solidFill>
                  <a:srgbClr val="A50021"/>
                </a:solidFill>
              </a:rPr>
              <a:t>weight costs </a:t>
            </a:r>
            <a:r>
              <a:rPr lang="en-US" altLang="ko-KR" sz="2000" dirty="0"/>
              <a:t>(one for each layer and the </a:t>
            </a:r>
            <a:r>
              <a:rPr lang="en-US" altLang="ko-KR" sz="2000" dirty="0" smtClean="0"/>
              <a:t>SoftMax </a:t>
            </a:r>
            <a:r>
              <a:rPr lang="en-US" altLang="ko-KR" sz="2000" dirty="0"/>
              <a:t>output weights), and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4) the </a:t>
            </a:r>
            <a:r>
              <a:rPr lang="en-US" altLang="ko-KR" sz="2000" b="1" dirty="0">
                <a:solidFill>
                  <a:srgbClr val="A50021"/>
                </a:solidFill>
              </a:rPr>
              <a:t>width, scale and power of the response normalization</a:t>
            </a:r>
            <a:r>
              <a:rPr lang="en-US" altLang="ko-KR" sz="2000" dirty="0"/>
              <a:t> on the pooling layers of the network.</a:t>
            </a:r>
            <a:endParaRPr lang="ko-KR" altLang="en-US" sz="2000" dirty="0"/>
          </a:p>
        </p:txBody>
      </p:sp>
      <p:pic>
        <p:nvPicPr>
          <p:cNvPr id="6146" name="Picture 2" descr="http://rodrigob.github.io/are_we_there_yet/build/images/cifar_10.png?1363085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8" y="3134444"/>
            <a:ext cx="3030860" cy="30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73665" y="3567585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18%</a:t>
            </a:r>
            <a:endParaRPr lang="ko-KR" alt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002758" y="486263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14.98%</a:t>
            </a:r>
            <a:endParaRPr lang="ko-KR" altLang="en-US" sz="3200" dirty="0" smtClean="0"/>
          </a:p>
        </p:txBody>
      </p:sp>
      <p:sp>
        <p:nvSpPr>
          <p:cNvPr id="7" name="아래쪽 화살표 6"/>
          <p:cNvSpPr/>
          <p:nvPr/>
        </p:nvSpPr>
        <p:spPr>
          <a:xfrm>
            <a:off x="6538118" y="4287666"/>
            <a:ext cx="432048" cy="50405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5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5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0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1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740819"/>
            <a:ext cx="8318500" cy="2019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Goals and decisions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://www1.pictures.gi.zimbio.com/Las+Vegas+Casinos+Hit+Economic+Downturn+2KYEL7GWZOn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9457"/>
            <a:ext cx="3313670" cy="23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7332" y="6035902"/>
            <a:ext cx="510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Exploration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and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B0F0"/>
                </a:solidFill>
              </a:rPr>
              <a:t>Exploitation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!</a:t>
            </a:r>
            <a:endParaRPr lang="ko-KR" altLang="en-US" sz="2400" b="1" dirty="0" smtClean="0">
              <a:solidFill>
                <a:srgbClr val="002060"/>
              </a:solidFill>
            </a:endParaRPr>
          </a:p>
        </p:txBody>
      </p:sp>
      <p:pic>
        <p:nvPicPr>
          <p:cNvPr id="1030" name="Picture 6" descr="http://cache2.asset-cache.net/gc/82877900-asian-man-pulling-lever-on-slot-machine-at-gettyimages.jpg?v=1&amp;c=IWSAsset&amp;k=2&amp;d=mGIzfPfRGIs1UaBEnX4%2FcuBElJ9hvC4wH1baViVGSbwJjU%2BpTOT1DlchmSZ6pThgymPfpfg5Nmbsw2LMAGdtVg%3D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9862"/>
            <a:ext cx="3313670" cy="245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oldennugget.com/images/682cas_jackp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1412776"/>
            <a:ext cx="4396889" cy="199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1348534" y="2348882"/>
            <a:ext cx="4176464" cy="2370689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1852590" y="2420888"/>
            <a:ext cx="3672408" cy="2298683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268397" y="2492896"/>
            <a:ext cx="3256601" cy="2226675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3292751" y="2492896"/>
            <a:ext cx="2232247" cy="2226675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24998" y="4488738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Exploration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1379" y="951111"/>
            <a:ext cx="985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Goal?</a:t>
            </a:r>
            <a:endParaRPr lang="ko-KR" altLang="en-US" sz="24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979712" y="54876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</a:rPr>
              <a:t>Exploitation</a:t>
            </a:r>
            <a:endParaRPr lang="ko-KR" altLang="en-US" sz="2400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1" y="0"/>
            <a:ext cx="774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0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346200"/>
            <a:ext cx="8293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7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665" y="1119188"/>
            <a:ext cx="799267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Kernel matrix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25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727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3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74" y="0"/>
            <a:ext cx="6503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384280" cy="193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9965"/>
            <a:ext cx="6428904" cy="215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3789040"/>
            <a:ext cx="272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All we can do is, 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024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 Gradient Descent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412776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not use them?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AutoShape 2" descr="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3364"/>
            <a:ext cx="6912768" cy="2891272"/>
          </a:xfrm>
          <a:prstGeom prst="rect">
            <a:avLst/>
          </a:prstGeom>
        </p:spPr>
      </p:pic>
      <p:pic>
        <p:nvPicPr>
          <p:cNvPr id="3077" name="Picture 5" descr="http://cfile204.uf.daum.net/image/19661B114CCABFDC8155E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2"/>
          <a:stretch/>
        </p:blipFill>
        <p:spPr bwMode="auto">
          <a:xfrm>
            <a:off x="1115616" y="1124744"/>
            <a:ext cx="6912768" cy="50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For example?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08720"/>
            <a:ext cx="515948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79712" y="1052736"/>
            <a:ext cx="1363563" cy="1023714"/>
          </a:xfrm>
          <a:prstGeom prst="rect">
            <a:avLst/>
          </a:prstGeom>
          <a:noFill/>
          <a:ln w="19050">
            <a:solidFill>
              <a:srgbClr val="FE4B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1880" y="1052736"/>
            <a:ext cx="293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Hyper-parameters!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2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134076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Uses </a:t>
            </a:r>
            <a:r>
              <a:rPr lang="en-US" altLang="ko-KR" sz="2400" b="1" dirty="0" smtClean="0">
                <a:solidFill>
                  <a:srgbClr val="A50021"/>
                </a:solidFill>
              </a:rPr>
              <a:t>Gaussian process regression (GPR) </a:t>
            </a:r>
            <a:r>
              <a:rPr lang="en-US" altLang="ko-KR" sz="2400" dirty="0" smtClean="0"/>
              <a:t>to model an unknown function</a:t>
            </a:r>
            <a:endParaRPr lang="ko-KR" altLang="en-US" sz="2400" dirty="0" smtClean="0"/>
          </a:p>
        </p:txBody>
      </p:sp>
      <p:pic>
        <p:nvPicPr>
          <p:cNvPr id="5122" name="Picture 2" descr="../_images/plot_gp_regression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0" y="2348880"/>
            <a:ext cx="5233258" cy="39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57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Acquisition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05" y="1254249"/>
            <a:ext cx="71437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110171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Measures the expected benefits of evaluating the objective function at a certain point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95536" y="5199583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Exploration and Exploitation trade-off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426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Acquisition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980728"/>
            <a:ext cx="5448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819003"/>
            <a:ext cx="54483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628728"/>
            <a:ext cx="5419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2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32846</TotalTime>
  <Words>171</Words>
  <Application>Microsoft Macintosh PowerPoint</Application>
  <PresentationFormat>화면 슬라이드 쇼(4:3)</PresentationFormat>
  <Paragraphs>49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Goals and decisions</vt:lpstr>
      <vt:lpstr>Bayesian Optimization</vt:lpstr>
      <vt:lpstr>Recall Gradient Descent</vt:lpstr>
      <vt:lpstr>Why not use them?</vt:lpstr>
      <vt:lpstr>For example?</vt:lpstr>
      <vt:lpstr>Bayesian Optimization</vt:lpstr>
      <vt:lpstr>Acquisition Function</vt:lpstr>
      <vt:lpstr>Acquisition Function</vt:lpstr>
      <vt:lpstr>Bayesian Optimization</vt:lpstr>
      <vt:lpstr>Bayesian Optimization on CNN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Load packages</vt:lpstr>
      <vt:lpstr>PowerPoint 프레젠테이션</vt:lpstr>
      <vt:lpstr>PowerPoint 프레젠테이션</vt:lpstr>
      <vt:lpstr>Kernel matrix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1106</cp:revision>
  <dcterms:created xsi:type="dcterms:W3CDTF">2010-03-17T18:05:41Z</dcterms:created>
  <dcterms:modified xsi:type="dcterms:W3CDTF">2016-07-26T07:56:29Z</dcterms:modified>
</cp:coreProperties>
</file>